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828" y="-174"/>
      </p:cViewPr>
      <p:guideLst>
        <p:guide orient="horz" pos="2160"/>
        <p:guide pos="2880"/>
      </p:guideLst>
    </p:cSldViewPr>
  </p:slideViewPr>
  <p:notesTextViewPr>
    <p:cViewPr>
      <p:scale>
        <a:sx n="1" d="1"/>
        <a:sy n="1" d="1"/>
      </p:scale>
      <p:origin x="0" y="37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27660F-3FF5-40C8-8741-9A606706989E}" type="datetimeFigureOut">
              <a:rPr lang="en-US" smtClean="0"/>
              <a:t>12/10/2012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0708E9-39FB-470F-A132-3D611524D6F8}" type="slidenum">
              <a:rPr lang="en-US" smtClean="0"/>
              <a:t>‹#›</a:t>
            </a:fld>
            <a:endParaRPr lang="en-US"/>
          </a:p>
        </p:txBody>
      </p:sp>
    </p:spTree>
    <p:extLst>
      <p:ext uri="{BB962C8B-B14F-4D97-AF65-F5344CB8AC3E}">
        <p14:creationId xmlns:p14="http://schemas.microsoft.com/office/powerpoint/2010/main" val="1525906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 total of 22 kids in the class</a:t>
            </a:r>
          </a:p>
          <a:p>
            <a:pPr marL="171450" indent="-171450">
              <a:buFont typeface="Arial" pitchFamily="34" charset="0"/>
              <a:buChar char="•"/>
            </a:pPr>
            <a:r>
              <a:rPr lang="en-US" dirty="0" smtClean="0"/>
              <a:t>4</a:t>
            </a:r>
            <a:r>
              <a:rPr lang="en-US" baseline="0" dirty="0" smtClean="0"/>
              <a:t> on IEP’s, 2 in the process of being </a:t>
            </a:r>
            <a:r>
              <a:rPr lang="en-US" baseline="0" dirty="0" err="1" smtClean="0"/>
              <a:t>TAT’d</a:t>
            </a:r>
            <a:r>
              <a:rPr lang="en-US" baseline="0" dirty="0" smtClean="0"/>
              <a:t> and possibly getting sped evaluation</a:t>
            </a:r>
          </a:p>
          <a:p>
            <a:pPr marL="171450" indent="-171450">
              <a:buFont typeface="Arial" pitchFamily="34" charset="0"/>
              <a:buChar char="•"/>
            </a:pPr>
            <a:r>
              <a:rPr lang="en-US" baseline="0" dirty="0" smtClean="0"/>
              <a:t>No ELLS, 7 boys &amp; 15 girls</a:t>
            </a:r>
            <a:endParaRPr lang="en-US" dirty="0"/>
          </a:p>
        </p:txBody>
      </p:sp>
      <p:sp>
        <p:nvSpPr>
          <p:cNvPr id="4" name="Slide Number Placeholder 3"/>
          <p:cNvSpPr>
            <a:spLocks noGrp="1"/>
          </p:cNvSpPr>
          <p:nvPr>
            <p:ph type="sldNum" sz="quarter" idx="10"/>
          </p:nvPr>
        </p:nvSpPr>
        <p:spPr/>
        <p:txBody>
          <a:bodyPr/>
          <a:lstStyle/>
          <a:p>
            <a:fld id="{E70708E9-39FB-470F-A132-3D611524D6F8}" type="slidenum">
              <a:rPr lang="en-US" smtClean="0"/>
              <a:t>2</a:t>
            </a:fld>
            <a:endParaRPr lang="en-US"/>
          </a:p>
        </p:txBody>
      </p:sp>
    </p:spTree>
    <p:extLst>
      <p:ext uri="{BB962C8B-B14F-4D97-AF65-F5344CB8AC3E}">
        <p14:creationId xmlns:p14="http://schemas.microsoft.com/office/powerpoint/2010/main" val="281326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Daily objectives down on bottom, measured class average by </a:t>
            </a:r>
            <a:r>
              <a:rPr lang="en-US" dirty="0" err="1" smtClean="0"/>
              <a:t>percents</a:t>
            </a:r>
            <a:r>
              <a:rPr lang="en-US" baseline="0" dirty="0" smtClean="0"/>
              <a:t> of 10 on the left so I wouldn’t have to use names of students and kept personal records to see who was reaching an 80 or above</a:t>
            </a:r>
          </a:p>
          <a:p>
            <a:pPr marL="171450" indent="-171450">
              <a:buFont typeface="Arial" pitchFamily="34" charset="0"/>
              <a:buChar char="•"/>
            </a:pPr>
            <a:r>
              <a:rPr lang="en-US" baseline="0" dirty="0" smtClean="0"/>
              <a:t>Each time they scored an 80% or above on their daily exit ticket for each objective they got to add on </a:t>
            </a:r>
            <a:r>
              <a:rPr lang="en-US" baseline="0" smtClean="0"/>
              <a:t>a different </a:t>
            </a:r>
            <a:r>
              <a:rPr lang="en-US" baseline="0" dirty="0" smtClean="0"/>
              <a:t>piece of the pumpkin monster</a:t>
            </a:r>
            <a:endParaRPr lang="en-US" dirty="0"/>
          </a:p>
        </p:txBody>
      </p:sp>
      <p:sp>
        <p:nvSpPr>
          <p:cNvPr id="4" name="Slide Number Placeholder 3"/>
          <p:cNvSpPr>
            <a:spLocks noGrp="1"/>
          </p:cNvSpPr>
          <p:nvPr>
            <p:ph type="sldNum" sz="quarter" idx="10"/>
          </p:nvPr>
        </p:nvSpPr>
        <p:spPr/>
        <p:txBody>
          <a:bodyPr/>
          <a:lstStyle/>
          <a:p>
            <a:fld id="{E70708E9-39FB-470F-A132-3D611524D6F8}" type="slidenum">
              <a:rPr lang="en-US" smtClean="0"/>
              <a:t>3</a:t>
            </a:fld>
            <a:endParaRPr lang="en-US"/>
          </a:p>
        </p:txBody>
      </p:sp>
    </p:spTree>
    <p:extLst>
      <p:ext uri="{BB962C8B-B14F-4D97-AF65-F5344CB8AC3E}">
        <p14:creationId xmlns:p14="http://schemas.microsoft.com/office/powerpoint/2010/main" val="881843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Included</a:t>
            </a:r>
            <a:r>
              <a:rPr lang="en-US" baseline="0" dirty="0" smtClean="0"/>
              <a:t> fractions, whole numbers, mixed numbers, and improper fractions</a:t>
            </a:r>
          </a:p>
          <a:p>
            <a:pPr marL="171450" indent="-171450">
              <a:buFont typeface="Arial" pitchFamily="34" charset="0"/>
              <a:buChar char="•"/>
            </a:pPr>
            <a:r>
              <a:rPr lang="en-US" baseline="0" dirty="0" smtClean="0"/>
              <a:t>Justification using </a:t>
            </a:r>
            <a:r>
              <a:rPr lang="en-US" sz="1200" kern="1200" dirty="0" smtClean="0">
                <a:solidFill>
                  <a:schemeClr val="tx1"/>
                </a:solidFill>
                <a:effectLst/>
                <a:latin typeface="+mn-lt"/>
                <a:ea typeface="+mn-ea"/>
                <a:cs typeface="+mn-cs"/>
              </a:rPr>
              <a:t>area models, bars, fractions circles, scaling, and mental estimation</a:t>
            </a:r>
          </a:p>
          <a:p>
            <a:pPr marL="171450" indent="-171450">
              <a:buFont typeface="Arial" pitchFamily="34" charset="0"/>
              <a:buChar char="•"/>
            </a:pPr>
            <a:r>
              <a:rPr lang="en-US" sz="1200" kern="1200" baseline="0" dirty="0" smtClean="0">
                <a:solidFill>
                  <a:schemeClr val="tx1"/>
                </a:solidFill>
                <a:effectLst/>
                <a:latin typeface="+mn-lt"/>
                <a:ea typeface="+mn-ea"/>
                <a:cs typeface="+mn-cs"/>
              </a:rPr>
              <a:t>Involved fractions, whole numbers, improper fractions, and mixed numbers</a:t>
            </a:r>
          </a:p>
          <a:p>
            <a:pPr marL="171450" indent="-171450">
              <a:buFont typeface="Arial" pitchFamily="34" charset="0"/>
              <a:buChar char="•"/>
            </a:pPr>
            <a:r>
              <a:rPr lang="en-US" sz="1200" kern="1200" baseline="0" dirty="0" smtClean="0">
                <a:solidFill>
                  <a:schemeClr val="tx1"/>
                </a:solidFill>
                <a:effectLst/>
                <a:latin typeface="+mn-lt"/>
                <a:ea typeface="+mn-ea"/>
                <a:cs typeface="+mn-cs"/>
              </a:rPr>
              <a:t>Sets of boxes, area models, numberlines </a:t>
            </a:r>
            <a:r>
              <a:rPr lang="en-US" sz="1200" b="1" kern="1200" baseline="0" dirty="0" smtClean="0">
                <a:solidFill>
                  <a:srgbClr val="FFC000"/>
                </a:solidFill>
                <a:effectLst/>
                <a:latin typeface="+mn-lt"/>
                <a:ea typeface="+mn-ea"/>
                <a:cs typeface="+mn-cs"/>
              </a:rPr>
              <a:t>show example</a:t>
            </a:r>
            <a:endParaRPr lang="en-US" b="1" baseline="0" dirty="0" smtClean="0">
              <a:solidFill>
                <a:srgbClr val="FFC000"/>
              </a:solidFill>
            </a:endParaRPr>
          </a:p>
          <a:p>
            <a:pPr marL="171450" indent="-171450">
              <a:buFont typeface="Arial" pitchFamily="34" charset="0"/>
              <a:buChar char="•"/>
            </a:pPr>
            <a:r>
              <a:rPr lang="en-US" dirty="0" smtClean="0"/>
              <a:t>Problem solving </a:t>
            </a:r>
            <a:endParaRPr lang="en-US" dirty="0"/>
          </a:p>
        </p:txBody>
      </p:sp>
      <p:sp>
        <p:nvSpPr>
          <p:cNvPr id="4" name="Slide Number Placeholder 3"/>
          <p:cNvSpPr>
            <a:spLocks noGrp="1"/>
          </p:cNvSpPr>
          <p:nvPr>
            <p:ph type="sldNum" sz="quarter" idx="10"/>
          </p:nvPr>
        </p:nvSpPr>
        <p:spPr/>
        <p:txBody>
          <a:bodyPr/>
          <a:lstStyle/>
          <a:p>
            <a:fld id="{E70708E9-39FB-470F-A132-3D611524D6F8}" type="slidenum">
              <a:rPr lang="en-US" smtClean="0"/>
              <a:t>4</a:t>
            </a:fld>
            <a:endParaRPr lang="en-US"/>
          </a:p>
        </p:txBody>
      </p:sp>
    </p:spTree>
    <p:extLst>
      <p:ext uri="{BB962C8B-B14F-4D97-AF65-F5344CB8AC3E}">
        <p14:creationId xmlns:p14="http://schemas.microsoft.com/office/powerpoint/2010/main" val="2487461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1</a:t>
            </a:r>
            <a:r>
              <a:rPr lang="en-US" baseline="30000" dirty="0" smtClean="0"/>
              <a:t>st</a:t>
            </a:r>
            <a:r>
              <a:rPr lang="en-US" dirty="0" smtClean="0"/>
              <a:t> day was extremely rough and for</a:t>
            </a:r>
            <a:r>
              <a:rPr lang="en-US" baseline="0" dirty="0" smtClean="0"/>
              <a:t> a few days after that, used multiple manipulatives and did multiple activities to help the students visualize what fractions are, what equivalence means, and why </a:t>
            </a:r>
          </a:p>
          <a:p>
            <a:pPr marL="171450" indent="-171450">
              <a:buFont typeface="Arial" pitchFamily="34" charset="0"/>
              <a:buChar char="•"/>
            </a:pPr>
            <a:r>
              <a:rPr lang="en-US" baseline="0" dirty="0" smtClean="0"/>
              <a:t>Common denominators was a difficult concept for them even with multiple uses of manipulatives  such as drawings and Dr. </a:t>
            </a:r>
            <a:r>
              <a:rPr lang="en-US" baseline="0" dirty="0" err="1" smtClean="0"/>
              <a:t>lloyd’s</a:t>
            </a:r>
            <a:r>
              <a:rPr lang="en-US" baseline="0" dirty="0" smtClean="0"/>
              <a:t> fraction kits.  They constantly wanted to add or subtract the denominators </a:t>
            </a:r>
          </a:p>
          <a:p>
            <a:pPr marL="171450" indent="-171450">
              <a:buFont typeface="Arial" pitchFamily="34" charset="0"/>
              <a:buChar char="•"/>
            </a:pPr>
            <a:r>
              <a:rPr lang="en-US" baseline="0" dirty="0" smtClean="0"/>
              <a:t>The concept of taking a whole or borrowing from a whole number was a very abstract concept for them </a:t>
            </a:r>
          </a:p>
          <a:p>
            <a:pPr marL="171450" indent="-171450">
              <a:buFont typeface="Arial" pitchFamily="34" charset="0"/>
              <a:buChar char="•"/>
            </a:pPr>
            <a:r>
              <a:rPr lang="en-US" baseline="0" dirty="0" smtClean="0"/>
              <a:t>Easiest part of the whole process was the actual addition and subtraction and the problem solving with addition and subtraction.  The most difficult part was getting them to justify, defend, or explain their answers. </a:t>
            </a:r>
          </a:p>
          <a:p>
            <a:pPr marL="171450" indent="-171450">
              <a:buFont typeface="Arial" pitchFamily="34" charset="0"/>
              <a:buChar char="•"/>
            </a:pPr>
            <a:r>
              <a:rPr lang="en-US" baseline="0" dirty="0" smtClean="0"/>
              <a:t>Doing the </a:t>
            </a:r>
            <a:r>
              <a:rPr lang="en-US" baseline="0" dirty="0" err="1" smtClean="0"/>
              <a:t>mult</a:t>
            </a:r>
            <a:r>
              <a:rPr lang="en-US" baseline="0" dirty="0" smtClean="0"/>
              <a:t>. Was easy, the hardest part like above was getting them to explain, defend, and justify their answers with pictures and words.  Also, multiplying times a whole number was confusing at first because of a lack of a denominator</a:t>
            </a:r>
          </a:p>
          <a:p>
            <a:pPr marL="171450" indent="-171450">
              <a:buFont typeface="Arial" pitchFamily="34" charset="0"/>
              <a:buChar char="•"/>
            </a:pPr>
            <a:r>
              <a:rPr lang="en-US" baseline="0" dirty="0" smtClean="0"/>
              <a:t>Difficult for them multiply a whole number times a fraction because they struggled with turning it into an improper and again multiplying a whole number times a fraction</a:t>
            </a:r>
          </a:p>
          <a:p>
            <a:pPr marL="171450" indent="-171450">
              <a:buFont typeface="Arial" pitchFamily="34" charset="0"/>
              <a:buChar char="•"/>
            </a:pPr>
            <a:r>
              <a:rPr lang="en-US" baseline="0" dirty="0" smtClean="0"/>
              <a:t>Struggled a great deal with number lines.  They didn’t label their tick marks, or didn’t show their work, or didn’t know how to find how much the tick marks increased by.</a:t>
            </a: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E70708E9-39FB-470F-A132-3D611524D6F8}" type="slidenum">
              <a:rPr lang="en-US" smtClean="0"/>
              <a:t>5</a:t>
            </a:fld>
            <a:endParaRPr lang="en-US"/>
          </a:p>
        </p:txBody>
      </p:sp>
    </p:spTree>
    <p:extLst>
      <p:ext uri="{BB962C8B-B14F-4D97-AF65-F5344CB8AC3E}">
        <p14:creationId xmlns:p14="http://schemas.microsoft.com/office/powerpoint/2010/main" val="4292753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25 or 83%, </a:t>
            </a:r>
          </a:p>
          <a:p>
            <a:pPr marL="171450" indent="-171450">
              <a:buFont typeface="Arial" pitchFamily="34" charset="0"/>
              <a:buChar char="•"/>
            </a:pPr>
            <a:r>
              <a:rPr lang="en-US" dirty="0" smtClean="0"/>
              <a:t>70%</a:t>
            </a:r>
            <a:r>
              <a:rPr lang="en-US" baseline="0" dirty="0" smtClean="0"/>
              <a:t> reached goal the first time around, after test corrections 96% reached an 80 or better</a:t>
            </a:r>
          </a:p>
          <a:p>
            <a:pPr marL="171450" indent="-171450">
              <a:buFont typeface="Arial" pitchFamily="34" charset="0"/>
              <a:buChar char="•"/>
            </a:pPr>
            <a:r>
              <a:rPr lang="en-US" baseline="0" dirty="0" smtClean="0"/>
              <a:t> </a:t>
            </a:r>
          </a:p>
          <a:p>
            <a:pPr marL="171450" indent="-171450">
              <a:buFont typeface="Arial" pitchFamily="34" charset="0"/>
              <a:buChar char="•"/>
            </a:pPr>
            <a:r>
              <a:rPr lang="en-US" baseline="0" dirty="0" smtClean="0"/>
              <a:t>Unit II:</a:t>
            </a:r>
          </a:p>
          <a:p>
            <a:pPr marL="628650" lvl="1" indent="-171450">
              <a:buFont typeface="Arial" pitchFamily="34" charset="0"/>
              <a:buChar char="•"/>
            </a:pPr>
            <a:r>
              <a:rPr lang="en-US" baseline="0" dirty="0" smtClean="0"/>
              <a:t>Class average was 29, or 86%</a:t>
            </a:r>
          </a:p>
          <a:p>
            <a:pPr marL="628650" lvl="1" indent="-171450">
              <a:buFont typeface="Arial" pitchFamily="34" charset="0"/>
              <a:buChar char="•"/>
            </a:pPr>
            <a:r>
              <a:rPr lang="en-US" baseline="0" dirty="0" smtClean="0"/>
              <a:t>90% reached the goal of 80%</a:t>
            </a:r>
          </a:p>
          <a:p>
            <a:pPr marL="628650" lvl="1"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E70708E9-39FB-470F-A132-3D611524D6F8}" type="slidenum">
              <a:rPr lang="en-US" smtClean="0"/>
              <a:t>6</a:t>
            </a:fld>
            <a:endParaRPr lang="en-US"/>
          </a:p>
        </p:txBody>
      </p:sp>
    </p:spTree>
    <p:extLst>
      <p:ext uri="{BB962C8B-B14F-4D97-AF65-F5344CB8AC3E}">
        <p14:creationId xmlns:p14="http://schemas.microsoft.com/office/powerpoint/2010/main" val="1047950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CCD8AA-78DD-4C8A-B1F9-CF41ABE7166E}" type="datetimeFigureOut">
              <a:rPr lang="en-US" smtClean="0"/>
              <a:t>12/10/2012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CCD8AA-78DD-4C8A-B1F9-CF41ABE7166E}" type="datetimeFigureOut">
              <a:rPr lang="en-US" smtClean="0"/>
              <a:t>12/10/2012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CCD8AA-78DD-4C8A-B1F9-CF41ABE7166E}" type="datetimeFigureOut">
              <a:rPr lang="en-US" smtClean="0"/>
              <a:t>12/10/2012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CCD8AA-78DD-4C8A-B1F9-CF41ABE7166E}" type="datetimeFigureOut">
              <a:rPr lang="en-US" smtClean="0"/>
              <a:t>12/10/2012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CCD8AA-78DD-4C8A-B1F9-CF41ABE7166E}" type="datetimeFigureOut">
              <a:rPr lang="en-US" smtClean="0"/>
              <a:t>12/10/2012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CCD8AA-78DD-4C8A-B1F9-CF41ABE7166E}" type="datetimeFigureOut">
              <a:rPr lang="en-US" smtClean="0"/>
              <a:t>12/10/2012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CCD8AA-78DD-4C8A-B1F9-CF41ABE7166E}" type="datetimeFigureOut">
              <a:rPr lang="en-US" smtClean="0"/>
              <a:t>12/10/2012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CCD8AA-78DD-4C8A-B1F9-CF41ABE7166E}" type="datetimeFigureOut">
              <a:rPr lang="en-US" smtClean="0"/>
              <a:t>12/10/2012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CCD8AA-78DD-4C8A-B1F9-CF41ABE7166E}" type="datetimeFigureOut">
              <a:rPr lang="en-US" smtClean="0"/>
              <a:t>12/10/2012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CCD8AA-78DD-4C8A-B1F9-CF41ABE7166E}" type="datetimeFigureOut">
              <a:rPr lang="en-US" smtClean="0"/>
              <a:t>12/10/2012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28BB08-2F0A-4BCB-92FF-2FE33255A57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CCD8AA-78DD-4C8A-B1F9-CF41ABE7166E}" type="datetimeFigureOut">
              <a:rPr lang="en-US" smtClean="0"/>
              <a:t>12/10/2012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28BB08-2F0A-4BCB-92FF-2FE33255A572}"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39CCD8AA-78DD-4C8A-B1F9-CF41ABE7166E}" type="datetimeFigureOut">
              <a:rPr lang="en-US" smtClean="0"/>
              <a:t>12/10/2012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9528BB08-2F0A-4BCB-92FF-2FE33255A57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Fractions in Actions Data</a:t>
            </a:r>
            <a:endParaRPr lang="en-US" dirty="0"/>
          </a:p>
        </p:txBody>
      </p:sp>
      <p:sp>
        <p:nvSpPr>
          <p:cNvPr id="3" name="Subtitle 2"/>
          <p:cNvSpPr>
            <a:spLocks noGrp="1"/>
          </p:cNvSpPr>
          <p:nvPr>
            <p:ph type="subTitle" idx="1"/>
          </p:nvPr>
        </p:nvSpPr>
        <p:spPr/>
        <p:txBody>
          <a:bodyPr/>
          <a:lstStyle/>
          <a:p>
            <a:r>
              <a:rPr lang="en-US" dirty="0" smtClean="0"/>
              <a:t>Kassie Miller – 5th Grade </a:t>
            </a:r>
            <a:endParaRPr lang="en-US" dirty="0"/>
          </a:p>
        </p:txBody>
      </p:sp>
    </p:spTree>
    <p:extLst>
      <p:ext uri="{BB962C8B-B14F-4D97-AF65-F5344CB8AC3E}">
        <p14:creationId xmlns:p14="http://schemas.microsoft.com/office/powerpoint/2010/main" val="271593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Information</a:t>
            </a:r>
            <a:endParaRPr lang="en-US" dirty="0"/>
          </a:p>
        </p:txBody>
      </p:sp>
      <p:sp>
        <p:nvSpPr>
          <p:cNvPr id="3" name="Content Placeholder 2"/>
          <p:cNvSpPr>
            <a:spLocks noGrp="1"/>
          </p:cNvSpPr>
          <p:nvPr>
            <p:ph idx="1"/>
          </p:nvPr>
        </p:nvSpPr>
        <p:spPr/>
        <p:txBody>
          <a:bodyPr/>
          <a:lstStyle/>
          <a:p>
            <a:r>
              <a:rPr lang="en-US" dirty="0" smtClean="0"/>
              <a:t>Classroom total </a:t>
            </a:r>
          </a:p>
          <a:p>
            <a:pPr marL="0" indent="0">
              <a:buNone/>
            </a:pPr>
            <a:endParaRPr lang="en-US" dirty="0" smtClean="0"/>
          </a:p>
          <a:p>
            <a:r>
              <a:rPr lang="en-US" dirty="0" smtClean="0"/>
              <a:t>Students with special needs on IEP’s  </a:t>
            </a:r>
          </a:p>
          <a:p>
            <a:pPr marL="0" indent="0">
              <a:buNone/>
            </a:pPr>
            <a:endParaRPr lang="en-US" dirty="0" smtClean="0"/>
          </a:p>
          <a:p>
            <a:r>
              <a:rPr lang="en-US" dirty="0" smtClean="0"/>
              <a:t>Other characteristics </a:t>
            </a:r>
          </a:p>
          <a:p>
            <a:endParaRPr lang="en-US" dirty="0"/>
          </a:p>
        </p:txBody>
      </p:sp>
    </p:spTree>
    <p:extLst>
      <p:ext uri="{BB962C8B-B14F-4D97-AF65-F5344CB8AC3E}">
        <p14:creationId xmlns:p14="http://schemas.microsoft.com/office/powerpoint/2010/main" val="244282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a:xfrm>
            <a:off x="1009443" y="1807361"/>
            <a:ext cx="7125112" cy="4822039"/>
          </a:xfrm>
        </p:spPr>
        <p:txBody>
          <a:bodyPr/>
          <a:lstStyle/>
          <a:p>
            <a:r>
              <a:rPr lang="en-US" dirty="0" smtClean="0"/>
              <a:t>Whole Class chart</a:t>
            </a:r>
          </a:p>
          <a:p>
            <a:endParaRPr lang="en-US" dirty="0"/>
          </a:p>
          <a:p>
            <a:endParaRPr lang="en-US" dirty="0" smtClean="0"/>
          </a:p>
          <a:p>
            <a:endParaRPr lang="en-US" dirty="0"/>
          </a:p>
          <a:p>
            <a:endParaRPr lang="en-US" dirty="0" smtClean="0"/>
          </a:p>
          <a:p>
            <a:r>
              <a:rPr lang="en-US" dirty="0" smtClean="0"/>
              <a:t>Investment Plan</a:t>
            </a:r>
          </a:p>
          <a:p>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581" t="9767" r="8140" b="6512"/>
          <a:stretch/>
        </p:blipFill>
        <p:spPr bwMode="auto">
          <a:xfrm>
            <a:off x="4210493" y="1600200"/>
            <a:ext cx="2477386" cy="237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4174398" y="4267200"/>
            <a:ext cx="2477385" cy="2371060"/>
          </a:xfrm>
          <a:prstGeom prst="rect">
            <a:avLst/>
          </a:prstGeom>
        </p:spPr>
      </p:pic>
    </p:spTree>
    <p:extLst>
      <p:ext uri="{BB962C8B-B14F-4D97-AF65-F5344CB8AC3E}">
        <p14:creationId xmlns:p14="http://schemas.microsoft.com/office/powerpoint/2010/main" val="80762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Goal</a:t>
            </a:r>
            <a:endParaRPr lang="en-US" dirty="0"/>
          </a:p>
        </p:txBody>
      </p:sp>
      <p:sp>
        <p:nvSpPr>
          <p:cNvPr id="3" name="Content Placeholder 2"/>
          <p:cNvSpPr>
            <a:spLocks noGrp="1"/>
          </p:cNvSpPr>
          <p:nvPr>
            <p:ph idx="1"/>
          </p:nvPr>
        </p:nvSpPr>
        <p:spPr/>
        <p:txBody>
          <a:bodyPr/>
          <a:lstStyle/>
          <a:p>
            <a:pPr lvl="0"/>
            <a:r>
              <a:rPr lang="en-US" dirty="0" smtClean="0"/>
              <a:t>Unit plan I:  </a:t>
            </a:r>
          </a:p>
          <a:p>
            <a:pPr lvl="1"/>
            <a:r>
              <a:rPr lang="en-US" dirty="0" smtClean="0"/>
              <a:t>Addition &amp;subtraction of fractions</a:t>
            </a:r>
          </a:p>
          <a:p>
            <a:pPr lvl="1"/>
            <a:r>
              <a:rPr lang="en-US" dirty="0" smtClean="0"/>
              <a:t>Show justification</a:t>
            </a:r>
          </a:p>
          <a:p>
            <a:pPr lvl="1"/>
            <a:r>
              <a:rPr lang="en-US" dirty="0" smtClean="0"/>
              <a:t>Story problems  </a:t>
            </a:r>
          </a:p>
          <a:p>
            <a:pPr marL="457200" lvl="1" indent="0">
              <a:buNone/>
            </a:pPr>
            <a:r>
              <a:rPr lang="en-US" b="1" dirty="0"/>
              <a:t> </a:t>
            </a:r>
            <a:endParaRPr lang="en-US" b="1" dirty="0" smtClean="0"/>
          </a:p>
          <a:p>
            <a:r>
              <a:rPr lang="en-US" dirty="0" smtClean="0"/>
              <a:t>Unit Plan II:  </a:t>
            </a:r>
          </a:p>
          <a:p>
            <a:pPr lvl="1"/>
            <a:r>
              <a:rPr lang="en-US" dirty="0" smtClean="0"/>
              <a:t>Multiplication &amp; division of fractions</a:t>
            </a:r>
          </a:p>
          <a:p>
            <a:pPr lvl="1"/>
            <a:r>
              <a:rPr lang="en-US" dirty="0" smtClean="0"/>
              <a:t>Show justification</a:t>
            </a:r>
          </a:p>
          <a:p>
            <a:pPr lvl="1"/>
            <a:r>
              <a:rPr lang="en-US" dirty="0" smtClean="0"/>
              <a:t>Problem solving</a:t>
            </a:r>
            <a:endParaRPr lang="en-US" dirty="0"/>
          </a:p>
          <a:p>
            <a:endParaRPr lang="en-US" dirty="0"/>
          </a:p>
        </p:txBody>
      </p:sp>
    </p:spTree>
    <p:extLst>
      <p:ext uri="{BB962C8B-B14F-4D97-AF65-F5344CB8AC3E}">
        <p14:creationId xmlns:p14="http://schemas.microsoft.com/office/powerpoint/2010/main" val="1699612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 	</a:t>
            </a:r>
            <a:endParaRPr lang="en-US" dirty="0"/>
          </a:p>
        </p:txBody>
      </p:sp>
      <p:sp>
        <p:nvSpPr>
          <p:cNvPr id="3" name="Content Placeholder 2"/>
          <p:cNvSpPr>
            <a:spLocks noGrp="1"/>
          </p:cNvSpPr>
          <p:nvPr>
            <p:ph idx="1"/>
          </p:nvPr>
        </p:nvSpPr>
        <p:spPr>
          <a:xfrm>
            <a:off x="990600" y="2286000"/>
            <a:ext cx="7125112" cy="4051437"/>
          </a:xfrm>
        </p:spPr>
        <p:txBody>
          <a:bodyPr>
            <a:normAutofit lnSpcReduction="10000"/>
          </a:bodyPr>
          <a:lstStyle/>
          <a:p>
            <a:r>
              <a:rPr lang="en-US" dirty="0" smtClean="0"/>
              <a:t>Unit I</a:t>
            </a:r>
          </a:p>
          <a:p>
            <a:pPr lvl="1"/>
            <a:r>
              <a:rPr lang="en-US" dirty="0" smtClean="0"/>
              <a:t>What is a fraction</a:t>
            </a:r>
          </a:p>
          <a:p>
            <a:pPr lvl="1"/>
            <a:r>
              <a:rPr lang="en-US" dirty="0" smtClean="0"/>
              <a:t>Common denominators</a:t>
            </a:r>
          </a:p>
          <a:p>
            <a:pPr lvl="1"/>
            <a:r>
              <a:rPr lang="en-US" dirty="0" smtClean="0"/>
              <a:t>Improper fractions</a:t>
            </a:r>
          </a:p>
          <a:p>
            <a:pPr lvl="1"/>
            <a:r>
              <a:rPr lang="en-US" dirty="0" smtClean="0"/>
              <a:t>Operations &amp; problem solving</a:t>
            </a:r>
          </a:p>
          <a:p>
            <a:pPr lvl="1"/>
            <a:endParaRPr lang="en-US" dirty="0"/>
          </a:p>
          <a:p>
            <a:r>
              <a:rPr lang="en-US" dirty="0" smtClean="0"/>
              <a:t>Unit II </a:t>
            </a:r>
          </a:p>
          <a:p>
            <a:pPr lvl="1"/>
            <a:r>
              <a:rPr lang="en-US" dirty="0" smtClean="0"/>
              <a:t>Multiplication &amp; Division</a:t>
            </a:r>
          </a:p>
          <a:p>
            <a:pPr lvl="1"/>
            <a:r>
              <a:rPr lang="en-US" dirty="0" smtClean="0"/>
              <a:t>Whole Number X fraction</a:t>
            </a:r>
          </a:p>
          <a:p>
            <a:pPr lvl="1"/>
            <a:r>
              <a:rPr lang="en-US" dirty="0" smtClean="0"/>
              <a:t>Mixed number to Improper fraction</a:t>
            </a:r>
          </a:p>
          <a:p>
            <a:pPr lvl="1"/>
            <a:r>
              <a:rPr lang="en-US" dirty="0" smtClean="0"/>
              <a:t>Numberlines</a:t>
            </a:r>
          </a:p>
          <a:p>
            <a:pPr lvl="1"/>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200199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end</a:t>
            </a:r>
            <a:endParaRPr lang="en-US" dirty="0"/>
          </a:p>
        </p:txBody>
      </p:sp>
      <p:sp>
        <p:nvSpPr>
          <p:cNvPr id="3" name="Content Placeholder 2"/>
          <p:cNvSpPr>
            <a:spLocks noGrp="1"/>
          </p:cNvSpPr>
          <p:nvPr>
            <p:ph idx="1"/>
          </p:nvPr>
        </p:nvSpPr>
        <p:spPr/>
        <p:txBody>
          <a:bodyPr>
            <a:normAutofit/>
          </a:bodyPr>
          <a:lstStyle/>
          <a:p>
            <a:r>
              <a:rPr lang="en-US" dirty="0" smtClean="0"/>
              <a:t>Unit Plan I</a:t>
            </a:r>
          </a:p>
          <a:p>
            <a:pPr lvl="1"/>
            <a:r>
              <a:rPr lang="en-US" dirty="0"/>
              <a:t> </a:t>
            </a:r>
            <a:r>
              <a:rPr lang="en-US" dirty="0" smtClean="0"/>
              <a:t>Class average</a:t>
            </a:r>
          </a:p>
          <a:p>
            <a:pPr lvl="1"/>
            <a:r>
              <a:rPr lang="en-US" dirty="0" smtClean="0"/>
              <a:t>80% goal</a:t>
            </a:r>
          </a:p>
          <a:p>
            <a:endParaRPr lang="en-US" dirty="0" smtClean="0"/>
          </a:p>
          <a:p>
            <a:r>
              <a:rPr lang="en-US" dirty="0" smtClean="0"/>
              <a:t>Unit Plan II</a:t>
            </a:r>
          </a:p>
          <a:p>
            <a:pPr lvl="1"/>
            <a:r>
              <a:rPr lang="en-US" dirty="0" smtClean="0"/>
              <a:t>Class average</a:t>
            </a:r>
          </a:p>
          <a:p>
            <a:pPr lvl="1"/>
            <a:r>
              <a:rPr lang="en-US" dirty="0" smtClean="0"/>
              <a:t>80% goal</a:t>
            </a:r>
          </a:p>
          <a:p>
            <a:pPr lvl="1"/>
            <a:endParaRPr lang="en-US" dirty="0"/>
          </a:p>
        </p:txBody>
      </p:sp>
    </p:spTree>
    <p:extLst>
      <p:ext uri="{BB962C8B-B14F-4D97-AF65-F5344CB8AC3E}">
        <p14:creationId xmlns:p14="http://schemas.microsoft.com/office/powerpoint/2010/main" val="1561821334"/>
      </p:ext>
    </p:extLst>
  </p:cSld>
  <p:clrMapOvr>
    <a:masterClrMapping/>
  </p:clrMapOvr>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Winter</Template>
  <TotalTime>625</TotalTime>
  <Words>525</Words>
  <Application>Microsoft Office PowerPoint</Application>
  <PresentationFormat>On-screen Show (4:3)</PresentationFormat>
  <Paragraphs>75</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Winter</vt:lpstr>
      <vt:lpstr>Fractions in Actions Data</vt:lpstr>
      <vt:lpstr>Student Information</vt:lpstr>
      <vt:lpstr>Motivation</vt:lpstr>
      <vt:lpstr>Unit Goal</vt:lpstr>
      <vt:lpstr>Progression  </vt:lpstr>
      <vt:lpstr>In the end</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Fractions in Actions Data</dc:title>
  <dc:creator>Kassie55</dc:creator>
  <cp:lastModifiedBy>Kassie55</cp:lastModifiedBy>
  <cp:revision>8</cp:revision>
  <dcterms:created xsi:type="dcterms:W3CDTF">2012-12-10T18:41:40Z</dcterms:created>
  <dcterms:modified xsi:type="dcterms:W3CDTF">2012-12-11T05:07:14Z</dcterms:modified>
</cp:coreProperties>
</file>